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 id="264" r:id="rId5"/>
    <p:sldId id="265" r:id="rId6"/>
    <p:sldId id="266" r:id="rId7"/>
    <p:sldId id="272" r:id="rId8"/>
    <p:sldId id="267" r:id="rId9"/>
    <p:sldId id="268" r:id="rId10"/>
    <p:sldId id="269"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11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244CFE5-9A59-4921-A5A6-29C90E52AF0A}"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258285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44CFE5-9A59-4921-A5A6-29C90E52AF0A}"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128573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44CFE5-9A59-4921-A5A6-29C90E52AF0A}"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1659731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244CFE5-9A59-4921-A5A6-29C90E52AF0A}"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3996215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44CFE5-9A59-4921-A5A6-29C90E52AF0A}"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3589383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244CFE5-9A59-4921-A5A6-29C90E52AF0A}"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1791616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244CFE5-9A59-4921-A5A6-29C90E52AF0A}" type="datetimeFigureOut">
              <a:rPr lang="en-US" smtClean="0"/>
              <a:t>10/14/2025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12343124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244CFE5-9A59-4921-A5A6-29C90E52AF0A}" type="datetimeFigureOut">
              <a:rPr lang="en-US" smtClean="0"/>
              <a:t>10/14/2025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754198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44CFE5-9A59-4921-A5A6-29C90E52AF0A}" type="datetimeFigureOut">
              <a:rPr lang="en-US" smtClean="0"/>
              <a:t>10/14/2025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1536107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44CFE5-9A59-4921-A5A6-29C90E52AF0A}"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2285259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244CFE5-9A59-4921-A5A6-29C90E52AF0A}"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F32428-6EA9-4287-9A3C-C5D1D580AAFE}" type="slidenum">
              <a:rPr lang="en-US" smtClean="0"/>
              <a:t>‹#›</a:t>
            </a:fld>
            <a:endParaRPr lang="en-US"/>
          </a:p>
        </p:txBody>
      </p:sp>
    </p:spTree>
    <p:extLst>
      <p:ext uri="{BB962C8B-B14F-4D97-AF65-F5344CB8AC3E}">
        <p14:creationId xmlns:p14="http://schemas.microsoft.com/office/powerpoint/2010/main" val="4282182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44CFE5-9A59-4921-A5A6-29C90E52AF0A}" type="datetimeFigureOut">
              <a:rPr lang="en-US" smtClean="0"/>
              <a:t>10/14/2025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F32428-6EA9-4287-9A3C-C5D1D580AAFE}" type="slidenum">
              <a:rPr lang="en-US" smtClean="0"/>
              <a:t>‹#›</a:t>
            </a:fld>
            <a:endParaRPr lang="en-US"/>
          </a:p>
        </p:txBody>
      </p:sp>
    </p:spTree>
    <p:extLst>
      <p:ext uri="{BB962C8B-B14F-4D97-AF65-F5344CB8AC3E}">
        <p14:creationId xmlns:p14="http://schemas.microsoft.com/office/powerpoint/2010/main" val="29784997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E991E4C-4A52-CBA4-A772-FD1EB5002F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23703" y="3076364"/>
            <a:ext cx="5540477" cy="3732065"/>
          </a:xfrm>
          <a:prstGeom prst="rect">
            <a:avLst/>
          </a:prstGeom>
        </p:spPr>
      </p:pic>
      <p:sp>
        <p:nvSpPr>
          <p:cNvPr id="2" name="Title 1">
            <a:extLst>
              <a:ext uri="{FF2B5EF4-FFF2-40B4-BE49-F238E27FC236}">
                <a16:creationId xmlns:a16="http://schemas.microsoft.com/office/drawing/2014/main" id="{C9290BAE-77CE-5701-7676-B0B74A29EDE8}"/>
              </a:ext>
            </a:extLst>
          </p:cNvPr>
          <p:cNvSpPr>
            <a:spLocks noGrp="1"/>
          </p:cNvSpPr>
          <p:nvPr>
            <p:ph type="ctrTitle"/>
          </p:nvPr>
        </p:nvSpPr>
        <p:spPr>
          <a:xfrm>
            <a:off x="-503903" y="1041400"/>
            <a:ext cx="9144000" cy="2387600"/>
          </a:xfrm>
        </p:spPr>
        <p:txBody>
          <a:bodyPr>
            <a:normAutofit/>
          </a:bodyPr>
          <a:lstStyle/>
          <a:p>
            <a:r>
              <a:rPr lang="en-US" dirty="0" err="1">
                <a:solidFill>
                  <a:srgbClr val="002060"/>
                </a:solidFill>
                <a:latin typeface="Arial Rounded MT Bold" panose="020F0704030504030204" pitchFamily="34" charset="0"/>
              </a:rPr>
              <a:t>Budaya</a:t>
            </a:r>
            <a:r>
              <a:rPr lang="en-US" dirty="0">
                <a:solidFill>
                  <a:srgbClr val="002060"/>
                </a:solidFill>
                <a:latin typeface="Arial Rounded MT Bold" panose="020F0704030504030204" pitchFamily="34" charset="0"/>
              </a:rPr>
              <a:t> Digital &amp; </a:t>
            </a:r>
            <a:r>
              <a:rPr lang="en-US" dirty="0" err="1">
                <a:solidFill>
                  <a:srgbClr val="002060"/>
                </a:solidFill>
                <a:latin typeface="Arial Rounded MT Bold" panose="020F0704030504030204" pitchFamily="34" charset="0"/>
              </a:rPr>
              <a:t>Komunitas</a:t>
            </a:r>
            <a:r>
              <a:rPr lang="en-US" dirty="0">
                <a:solidFill>
                  <a:srgbClr val="002060"/>
                </a:solidFill>
                <a:latin typeface="Arial Rounded MT Bold" panose="020F0704030504030204" pitchFamily="34" charset="0"/>
              </a:rPr>
              <a:t> Virtual</a:t>
            </a:r>
          </a:p>
        </p:txBody>
      </p:sp>
      <p:sp>
        <p:nvSpPr>
          <p:cNvPr id="3" name="Subtitle 2">
            <a:extLst>
              <a:ext uri="{FF2B5EF4-FFF2-40B4-BE49-F238E27FC236}">
                <a16:creationId xmlns:a16="http://schemas.microsoft.com/office/drawing/2014/main" id="{F0CCC881-AEDA-728B-E414-9908A3807790}"/>
              </a:ext>
            </a:extLst>
          </p:cNvPr>
          <p:cNvSpPr>
            <a:spLocks noGrp="1"/>
          </p:cNvSpPr>
          <p:nvPr>
            <p:ph type="subTitle" idx="1"/>
          </p:nvPr>
        </p:nvSpPr>
        <p:spPr>
          <a:xfrm>
            <a:off x="-1020096" y="3589338"/>
            <a:ext cx="9144000" cy="1655762"/>
          </a:xfrm>
        </p:spPr>
        <p:txBody>
          <a:bodyPr>
            <a:normAutofit lnSpcReduction="10000"/>
          </a:bodyPr>
          <a:lstStyle/>
          <a:p>
            <a:r>
              <a:rPr lang="en-US" b="1" dirty="0" err="1">
                <a:solidFill>
                  <a:srgbClr val="C00000"/>
                </a:solidFill>
              </a:rPr>
              <a:t>Pertemuan</a:t>
            </a:r>
            <a:r>
              <a:rPr lang="en-US" b="1" dirty="0">
                <a:solidFill>
                  <a:srgbClr val="C00000"/>
                </a:solidFill>
              </a:rPr>
              <a:t> 4</a:t>
            </a:r>
          </a:p>
          <a:p>
            <a:endParaRPr lang="en-US" b="1" dirty="0">
              <a:solidFill>
                <a:srgbClr val="0070C0"/>
              </a:solidFill>
            </a:endParaRPr>
          </a:p>
          <a:p>
            <a:endParaRPr lang="en-US" b="1" dirty="0">
              <a:solidFill>
                <a:srgbClr val="0070C0"/>
              </a:solidFill>
            </a:endParaRPr>
          </a:p>
          <a:p>
            <a:r>
              <a:rPr lang="en-US" b="1" dirty="0"/>
              <a:t>Universitas </a:t>
            </a:r>
            <a:r>
              <a:rPr lang="en-US" b="1" dirty="0" err="1"/>
              <a:t>Persada</a:t>
            </a:r>
            <a:r>
              <a:rPr lang="en-US" b="1" dirty="0"/>
              <a:t> Indonesia Y.A.I</a:t>
            </a:r>
          </a:p>
        </p:txBody>
      </p:sp>
    </p:spTree>
    <p:extLst>
      <p:ext uri="{BB962C8B-B14F-4D97-AF65-F5344CB8AC3E}">
        <p14:creationId xmlns:p14="http://schemas.microsoft.com/office/powerpoint/2010/main" val="1809024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65104" y="4508107"/>
            <a:ext cx="3726896" cy="2236138"/>
          </a:xfrm>
          <a:prstGeom prst="rect">
            <a:avLst/>
          </a:prstGeom>
        </p:spPr>
      </p:pic>
      <p:sp>
        <p:nvSpPr>
          <p:cNvPr id="15363" name="Content Placeholder 2"/>
          <p:cNvSpPr>
            <a:spLocks noGrp="1"/>
          </p:cNvSpPr>
          <p:nvPr>
            <p:ph idx="1"/>
          </p:nvPr>
        </p:nvSpPr>
        <p:spPr bwMode="auto">
          <a:xfrm>
            <a:off x="1952596" y="1785927"/>
            <a:ext cx="8229600" cy="3993307"/>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d-ID" dirty="0"/>
              <a:t>Wood dan Smith (2005: 23) menjelaskan komunitas virtual sebagai lingkungan termediasi komputer, tempat di mana para pengguna membagi kepahaman mereka dan saling membangun relasi.</a:t>
            </a:r>
          </a:p>
          <a:p>
            <a:r>
              <a:rPr lang="id-ID" dirty="0"/>
              <a:t>Komunitas virtual adalah komunitas yang terbentuk di dunia siber oleh para pengguna karena adanya kesamaan atau saling melakukan interaksi dan relasi yang difasilitasi oleh medium komputer terkoneksi internet.</a:t>
            </a:r>
          </a:p>
        </p:txBody>
      </p:sp>
      <p:sp>
        <p:nvSpPr>
          <p:cNvPr id="3" name="Title 1">
            <a:extLst>
              <a:ext uri="{FF2B5EF4-FFF2-40B4-BE49-F238E27FC236}">
                <a16:creationId xmlns:a16="http://schemas.microsoft.com/office/drawing/2014/main" id="{0937EC91-5FD1-8A07-450C-113BABC89551}"/>
              </a:ext>
            </a:extLst>
          </p:cNvPr>
          <p:cNvSpPr txBox="1">
            <a:spLocks/>
          </p:cNvSpPr>
          <p:nvPr/>
        </p:nvSpPr>
        <p:spPr bwMode="auto">
          <a:xfrm>
            <a:off x="725455" y="642927"/>
            <a:ext cx="13172535" cy="1143000"/>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d-ID" sz="3600" b="1" dirty="0">
                <a:solidFill>
                  <a:srgbClr val="C00000"/>
                </a:solidFill>
                <a:latin typeface="Arial Rounded MT Bold" panose="020F0704030504030204" pitchFamily="34" charset="0"/>
              </a:rPr>
              <a:t>KOMUNITAS VIRTUAL (</a:t>
            </a:r>
            <a:r>
              <a:rPr lang="id-ID" sz="3600" b="1" i="1" dirty="0">
                <a:solidFill>
                  <a:srgbClr val="C00000"/>
                </a:solidFill>
                <a:latin typeface="Arial Rounded MT Bold" panose="020F0704030504030204" pitchFamily="34" charset="0"/>
              </a:rPr>
              <a:t>VIRTUAL COMMUNITY</a:t>
            </a:r>
            <a:r>
              <a:rPr lang="en-US" sz="3600" b="1" i="1" dirty="0">
                <a:solidFill>
                  <a:srgbClr val="C00000"/>
                </a:solidFill>
                <a:latin typeface="Arial Rounded MT Bold" panose="020F0704030504030204" pitchFamily="34" charset="0"/>
              </a:rPr>
              <a:t> </a:t>
            </a:r>
            <a:r>
              <a:rPr lang="id-ID" sz="3600" b="1" dirty="0">
                <a:solidFill>
                  <a:srgbClr val="C00000"/>
                </a:solidFill>
                <a:latin typeface="Arial Rounded MT Bold" panose="020F0704030504030204" pitchFamily="34" charset="0"/>
              </a:rPr>
              <a:t>)</a:t>
            </a:r>
          </a:p>
        </p:txBody>
      </p:sp>
    </p:spTree>
    <p:extLst>
      <p:ext uri="{BB962C8B-B14F-4D97-AF65-F5344CB8AC3E}">
        <p14:creationId xmlns:p14="http://schemas.microsoft.com/office/powerpoint/2010/main" val="1348997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76197" y="4520485"/>
            <a:ext cx="2921357" cy="2191018"/>
          </a:xfrm>
          <a:prstGeom prst="rect">
            <a:avLst/>
          </a:prstGeom>
        </p:spPr>
      </p:pic>
      <p:sp>
        <p:nvSpPr>
          <p:cNvPr id="15363" name="Content Placeholder 2"/>
          <p:cNvSpPr>
            <a:spLocks noGrp="1"/>
          </p:cNvSpPr>
          <p:nvPr>
            <p:ph idx="1"/>
          </p:nvPr>
        </p:nvSpPr>
        <p:spPr bwMode="auto">
          <a:xfrm>
            <a:off x="1952596" y="1785927"/>
            <a:ext cx="8229600" cy="3993307"/>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d-ID" dirty="0"/>
              <a:t>Cantoni dan Tardini (2006: 161) menyebutkan setidaknya ada beberapa syarat yang diperlukan untuk suatu komunitas virtual itu, yakni: </a:t>
            </a:r>
          </a:p>
          <a:p>
            <a:pPr marL="514350" indent="-514350">
              <a:buAutoNum type="arabicPeriod"/>
            </a:pPr>
            <a:r>
              <a:rPr lang="id-ID" dirty="0"/>
              <a:t>lingkungan atau tempat untuk terjadinya komunikasi-interaksi; </a:t>
            </a:r>
          </a:p>
          <a:p>
            <a:pPr marL="514350" indent="-514350">
              <a:buAutoNum type="arabicPeriod"/>
            </a:pPr>
            <a:r>
              <a:rPr lang="id-ID" dirty="0"/>
              <a:t> relasi di antara anggota terjadi dan dikelola secara elektronik atau online;</a:t>
            </a:r>
          </a:p>
          <a:p>
            <a:pPr marL="514350" indent="-514350">
              <a:buAutoNum type="arabicPeriod"/>
            </a:pPr>
            <a:r>
              <a:rPr lang="id-ID" dirty="0"/>
              <a:t> rasa kepemilikan atau kesadaran anggota sebagai bagian dari komunitas tersebut; </a:t>
            </a:r>
          </a:p>
        </p:txBody>
      </p:sp>
      <p:sp>
        <p:nvSpPr>
          <p:cNvPr id="2" name="Title 1">
            <a:extLst>
              <a:ext uri="{FF2B5EF4-FFF2-40B4-BE49-F238E27FC236}">
                <a16:creationId xmlns:a16="http://schemas.microsoft.com/office/drawing/2014/main" id="{37D89E14-AF5F-593D-E746-9F696A973D3A}"/>
              </a:ext>
            </a:extLst>
          </p:cNvPr>
          <p:cNvSpPr txBox="1">
            <a:spLocks/>
          </p:cNvSpPr>
          <p:nvPr/>
        </p:nvSpPr>
        <p:spPr bwMode="auto">
          <a:xfrm>
            <a:off x="631653" y="726025"/>
            <a:ext cx="13172535" cy="1143000"/>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d-ID" sz="3600" b="1" dirty="0">
                <a:solidFill>
                  <a:srgbClr val="C00000"/>
                </a:solidFill>
                <a:latin typeface="Arial Rounded MT Bold" panose="020F0704030504030204" pitchFamily="34" charset="0"/>
              </a:rPr>
              <a:t>KOMUNITAS VIRTUAL (</a:t>
            </a:r>
            <a:r>
              <a:rPr lang="id-ID" sz="3600" b="1" i="1" dirty="0">
                <a:solidFill>
                  <a:srgbClr val="C00000"/>
                </a:solidFill>
                <a:latin typeface="Arial Rounded MT Bold" panose="020F0704030504030204" pitchFamily="34" charset="0"/>
              </a:rPr>
              <a:t>VIRTUAL COMMUNITY</a:t>
            </a:r>
            <a:r>
              <a:rPr lang="en-US" sz="3600" b="1" i="1" dirty="0">
                <a:solidFill>
                  <a:srgbClr val="C00000"/>
                </a:solidFill>
                <a:latin typeface="Arial Rounded MT Bold" panose="020F0704030504030204" pitchFamily="34" charset="0"/>
              </a:rPr>
              <a:t> </a:t>
            </a:r>
            <a:r>
              <a:rPr lang="id-ID" sz="3600" b="1" dirty="0">
                <a:solidFill>
                  <a:srgbClr val="C00000"/>
                </a:solidFill>
                <a:latin typeface="Arial Rounded MT Bold" panose="020F0704030504030204" pitchFamily="34" charset="0"/>
              </a:rPr>
              <a:t>)</a:t>
            </a:r>
          </a:p>
        </p:txBody>
      </p:sp>
    </p:spTree>
    <p:extLst>
      <p:ext uri="{BB962C8B-B14F-4D97-AF65-F5344CB8AC3E}">
        <p14:creationId xmlns:p14="http://schemas.microsoft.com/office/powerpoint/2010/main" val="1445244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Content Placeholder 2"/>
          <p:cNvSpPr>
            <a:spLocks noGrp="1"/>
          </p:cNvSpPr>
          <p:nvPr>
            <p:ph idx="1"/>
          </p:nvPr>
        </p:nvSpPr>
        <p:spPr bwMode="auto">
          <a:xfrm>
            <a:off x="1952596" y="1785927"/>
            <a:ext cx="8229600" cy="3993307"/>
          </a:xfrm>
          <a:noFill/>
          <a:ln>
            <a:miter lim="800000"/>
            <a:headEnd/>
            <a:tailEnd/>
          </a:ln>
        </p:spPr>
        <p:txBody>
          <a:bodyPr vert="horz" wrap="square" lIns="91440" tIns="45720" rIns="91440" bIns="45720" numCol="1" rtlCol="0" anchor="t" anchorCtr="0" compatLnSpc="1">
            <a:prstTxWarp prst="textNoShape">
              <a:avLst/>
            </a:prstTxWarp>
            <a:normAutofit/>
          </a:bodyPr>
          <a:lstStyle/>
          <a:p>
            <a:pPr marL="514350" indent="-514350">
              <a:buNone/>
            </a:pPr>
            <a:r>
              <a:rPr lang="id-ID" dirty="0"/>
              <a:t>4.  struktur internal yang ada di komunitas; dan </a:t>
            </a:r>
          </a:p>
          <a:p>
            <a:pPr marL="514350" indent="-514350">
              <a:buNone/>
            </a:pPr>
            <a:r>
              <a:rPr lang="id-ID" dirty="0"/>
              <a:t>5</a:t>
            </a:r>
            <a:r>
              <a:rPr lang="id-ID"/>
              <a:t>.  ruang </a:t>
            </a:r>
            <a:r>
              <a:rPr lang="id-ID" dirty="0"/>
              <a:t>simbolik yang saling berbagi yang direpresentasikan dengan adanya aturan, nilai, norma, sampai pada ketertarikan.</a:t>
            </a: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b="13117"/>
          <a:stretch/>
        </p:blipFill>
        <p:spPr>
          <a:xfrm>
            <a:off x="474506" y="3909899"/>
            <a:ext cx="4496739" cy="2602526"/>
          </a:xfrm>
          <a:prstGeom prst="rect">
            <a:avLst/>
          </a:prstGeom>
        </p:spPr>
      </p:pic>
      <p:sp>
        <p:nvSpPr>
          <p:cNvPr id="3" name="Title 1">
            <a:extLst>
              <a:ext uri="{FF2B5EF4-FFF2-40B4-BE49-F238E27FC236}">
                <a16:creationId xmlns:a16="http://schemas.microsoft.com/office/drawing/2014/main" id="{1EDC5EFC-F695-D101-00C6-52A737C84328}"/>
              </a:ext>
            </a:extLst>
          </p:cNvPr>
          <p:cNvSpPr txBox="1">
            <a:spLocks/>
          </p:cNvSpPr>
          <p:nvPr/>
        </p:nvSpPr>
        <p:spPr bwMode="auto">
          <a:xfrm>
            <a:off x="712809" y="507266"/>
            <a:ext cx="13172535" cy="1143000"/>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d-ID" sz="3600" b="1" dirty="0">
                <a:solidFill>
                  <a:srgbClr val="C00000"/>
                </a:solidFill>
                <a:latin typeface="Arial Rounded MT Bold" panose="020F0704030504030204" pitchFamily="34" charset="0"/>
              </a:rPr>
              <a:t>KOMUNITAS VIRTUAL (</a:t>
            </a:r>
            <a:r>
              <a:rPr lang="id-ID" sz="3600" b="1" i="1" dirty="0">
                <a:solidFill>
                  <a:srgbClr val="C00000"/>
                </a:solidFill>
                <a:latin typeface="Arial Rounded MT Bold" panose="020F0704030504030204" pitchFamily="34" charset="0"/>
              </a:rPr>
              <a:t>VIRTUAL COMMUNITY</a:t>
            </a:r>
            <a:r>
              <a:rPr lang="en-US" sz="3600" b="1" i="1" dirty="0">
                <a:solidFill>
                  <a:srgbClr val="C00000"/>
                </a:solidFill>
                <a:latin typeface="Arial Rounded MT Bold" panose="020F0704030504030204" pitchFamily="34" charset="0"/>
              </a:rPr>
              <a:t> </a:t>
            </a:r>
            <a:r>
              <a:rPr lang="id-ID" sz="3600" b="1" dirty="0">
                <a:solidFill>
                  <a:srgbClr val="C00000"/>
                </a:solidFill>
                <a:latin typeface="Arial Rounded MT Bold" panose="020F0704030504030204" pitchFamily="34" charset="0"/>
              </a:rPr>
              <a:t>)</a:t>
            </a:r>
          </a:p>
        </p:txBody>
      </p:sp>
    </p:spTree>
    <p:extLst>
      <p:ext uri="{BB962C8B-B14F-4D97-AF65-F5344CB8AC3E}">
        <p14:creationId xmlns:p14="http://schemas.microsoft.com/office/powerpoint/2010/main" val="707622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rcRect l="14061" r="14259"/>
          <a:stretch>
            <a:fillRect/>
          </a:stretch>
        </p:blipFill>
        <p:spPr>
          <a:xfrm>
            <a:off x="8876581" y="4235570"/>
            <a:ext cx="3096883" cy="2418555"/>
          </a:xfrm>
          <a:prstGeom prst="rect">
            <a:avLst/>
          </a:prstGeom>
        </p:spPr>
      </p:pic>
      <p:sp>
        <p:nvSpPr>
          <p:cNvPr id="15362" name="Title 1"/>
          <p:cNvSpPr>
            <a:spLocks noGrp="1"/>
          </p:cNvSpPr>
          <p:nvPr>
            <p:ph type="title"/>
          </p:nvPr>
        </p:nvSpPr>
        <p:spPr bwMode="auto">
          <a:xfrm>
            <a:off x="1981200" y="492019"/>
            <a:ext cx="8229600" cy="1143000"/>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d-ID" b="1" dirty="0">
                <a:solidFill>
                  <a:srgbClr val="002060"/>
                </a:solidFill>
                <a:latin typeface="Arial Rounded MT Bold" panose="020F0704030504030204" pitchFamily="34" charset="0"/>
              </a:rPr>
              <a:t>Definisi Budaya Siber</a:t>
            </a:r>
            <a:r>
              <a:rPr lang="en-US" b="1" dirty="0">
                <a:solidFill>
                  <a:srgbClr val="002060"/>
                </a:solidFill>
                <a:latin typeface="Arial Rounded MT Bold" panose="020F0704030504030204" pitchFamily="34" charset="0"/>
              </a:rPr>
              <a:t>/digital</a:t>
            </a:r>
            <a:endParaRPr lang="id-ID" b="1" dirty="0">
              <a:solidFill>
                <a:srgbClr val="002060"/>
              </a:solidFill>
              <a:latin typeface="Arial Rounded MT Bold" panose="020F0704030504030204" pitchFamily="34" charset="0"/>
            </a:endParaRPr>
          </a:p>
        </p:txBody>
      </p:sp>
      <p:sp>
        <p:nvSpPr>
          <p:cNvPr id="15363" name="Content Placeholder 2"/>
          <p:cNvSpPr>
            <a:spLocks noGrp="1"/>
          </p:cNvSpPr>
          <p:nvPr>
            <p:ph idx="1"/>
          </p:nvPr>
        </p:nvSpPr>
        <p:spPr bwMode="auto">
          <a:xfrm>
            <a:off x="661359" y="1769719"/>
            <a:ext cx="9388415" cy="4311904"/>
          </a:xfrm>
          <a:noFill/>
          <a:ln>
            <a:miter lim="800000"/>
            <a:headEnd/>
            <a:tailEnd/>
          </a:ln>
        </p:spPr>
        <p:txBody>
          <a:bodyPr vert="horz" wrap="square" lIns="91440" tIns="45720" rIns="91440" bIns="45720" numCol="1" rtlCol="0" anchor="t" anchorCtr="0" compatLnSpc="1">
            <a:prstTxWarp prst="textNoShape">
              <a:avLst/>
            </a:prstTxWarp>
            <a:normAutofit lnSpcReduction="10000"/>
          </a:bodyPr>
          <a:lstStyle/>
          <a:p>
            <a:r>
              <a:rPr lang="id-ID" dirty="0"/>
              <a:t>Budaya siber atau </a:t>
            </a:r>
            <a:r>
              <a:rPr lang="id-ID" i="1" dirty="0"/>
              <a:t>cyberculture</a:t>
            </a:r>
            <a:r>
              <a:rPr lang="id-ID" dirty="0"/>
              <a:t> beranjak  dari fenomena yang muncul diruang siber serta media siber. melalui medium internet, pembentukan budaya siber berlangsung secara global dan universal</a:t>
            </a:r>
            <a:r>
              <a:rPr lang="en-US" dirty="0"/>
              <a:t> (Nasrullah,2014)</a:t>
            </a:r>
            <a:endParaRPr lang="id-ID" dirty="0"/>
          </a:p>
          <a:p>
            <a:r>
              <a:rPr lang="id-ID" dirty="0"/>
              <a:t>Budaya siber bisa dipandang sebagai objek sekaligus subjek dalam kajian antropologi, sosiologi, maupun dalam kajian media dan </a:t>
            </a:r>
            <a:r>
              <a:rPr lang="id-ID" i="1" dirty="0"/>
              <a:t>cultural studies</a:t>
            </a:r>
            <a:r>
              <a:rPr lang="id-ID" dirty="0"/>
              <a:t>.</a:t>
            </a:r>
            <a:endParaRPr lang="en-US" dirty="0"/>
          </a:p>
          <a:p>
            <a:r>
              <a:rPr lang="en-US" dirty="0" err="1"/>
              <a:t>Budaya</a:t>
            </a:r>
            <a:r>
              <a:rPr lang="en-US" dirty="0"/>
              <a:t> digital Adalah </a:t>
            </a:r>
            <a:r>
              <a:rPr lang="en-US" dirty="0" err="1"/>
              <a:t>fenomena</a:t>
            </a:r>
            <a:r>
              <a:rPr lang="en-US" dirty="0"/>
              <a:t> yang </a:t>
            </a:r>
            <a:r>
              <a:rPr lang="en-US" dirty="0" err="1"/>
              <a:t>menggambarkan</a:t>
            </a:r>
            <a:r>
              <a:rPr lang="en-US" dirty="0"/>
              <a:t> </a:t>
            </a:r>
            <a:r>
              <a:rPr lang="en-US" dirty="0" err="1"/>
              <a:t>bagaimana</a:t>
            </a:r>
            <a:r>
              <a:rPr lang="en-US" dirty="0"/>
              <a:t> </a:t>
            </a:r>
            <a:r>
              <a:rPr lang="en-US" dirty="0" err="1"/>
              <a:t>teknologi</a:t>
            </a:r>
            <a:r>
              <a:rPr lang="en-US" dirty="0"/>
              <a:t> digital, internet dan media social </a:t>
            </a:r>
            <a:r>
              <a:rPr lang="en-US" dirty="0" err="1"/>
              <a:t>membentuk</a:t>
            </a:r>
            <a:r>
              <a:rPr lang="en-US" dirty="0"/>
              <a:t> </a:t>
            </a:r>
            <a:r>
              <a:rPr lang="en-US" dirty="0" err="1"/>
              <a:t>pola</a:t>
            </a:r>
            <a:r>
              <a:rPr lang="en-US" dirty="0"/>
              <a:t> </a:t>
            </a:r>
            <a:r>
              <a:rPr lang="en-US" dirty="0" err="1"/>
              <a:t>interaksi</a:t>
            </a:r>
            <a:r>
              <a:rPr lang="en-US" dirty="0"/>
              <a:t>, </a:t>
            </a:r>
            <a:r>
              <a:rPr lang="en-US" dirty="0" err="1"/>
              <a:t>nilai</a:t>
            </a:r>
            <a:r>
              <a:rPr lang="en-US" dirty="0"/>
              <a:t>, dan norma </a:t>
            </a:r>
            <a:r>
              <a:rPr lang="en-US" dirty="0" err="1"/>
              <a:t>dalam</a:t>
            </a:r>
            <a:r>
              <a:rPr lang="en-US" dirty="0"/>
              <a:t> Masyarakat </a:t>
            </a:r>
            <a:r>
              <a:rPr lang="en-US" dirty="0" err="1"/>
              <a:t>kontemporer</a:t>
            </a:r>
            <a:r>
              <a:rPr lang="en-US" dirty="0"/>
              <a:t> (</a:t>
            </a:r>
            <a:r>
              <a:rPr lang="en-US" dirty="0" err="1"/>
              <a:t>Bungin</a:t>
            </a:r>
            <a:r>
              <a:rPr lang="en-US" dirty="0"/>
              <a:t>, 2025)</a:t>
            </a:r>
            <a:endParaRPr lang="id-ID" dirty="0"/>
          </a:p>
        </p:txBody>
      </p:sp>
    </p:spTree>
    <p:extLst>
      <p:ext uri="{BB962C8B-B14F-4D97-AF65-F5344CB8AC3E}">
        <p14:creationId xmlns:p14="http://schemas.microsoft.com/office/powerpoint/2010/main" val="589930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34610" y="4917057"/>
            <a:ext cx="3444004" cy="1722002"/>
          </a:xfrm>
          <a:prstGeom prst="rect">
            <a:avLst/>
          </a:prstGeom>
        </p:spPr>
      </p:pic>
      <p:sp>
        <p:nvSpPr>
          <p:cNvPr id="15362" name="Title 1"/>
          <p:cNvSpPr>
            <a:spLocks noGrp="1"/>
          </p:cNvSpPr>
          <p:nvPr>
            <p:ph type="title"/>
          </p:nvPr>
        </p:nvSpPr>
        <p:spPr bwMode="auto">
          <a:xfrm>
            <a:off x="1381085" y="476962"/>
            <a:ext cx="9429830" cy="1143000"/>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d-ID" sz="4000" b="1" dirty="0">
                <a:solidFill>
                  <a:srgbClr val="002060"/>
                </a:solidFill>
                <a:latin typeface="Arial Rounded MT Bold" panose="020F0704030504030204" pitchFamily="34" charset="0"/>
              </a:rPr>
              <a:t>Representasi Identitas di Media Siber</a:t>
            </a:r>
          </a:p>
        </p:txBody>
      </p:sp>
      <p:sp>
        <p:nvSpPr>
          <p:cNvPr id="15363" name="Content Placeholder 2"/>
          <p:cNvSpPr>
            <a:spLocks noGrp="1"/>
          </p:cNvSpPr>
          <p:nvPr>
            <p:ph idx="1"/>
          </p:nvPr>
        </p:nvSpPr>
        <p:spPr bwMode="auto">
          <a:xfrm>
            <a:off x="1084053" y="1886755"/>
            <a:ext cx="9429830" cy="3993307"/>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d-ID" sz="2500" dirty="0"/>
              <a:t>Setiap individu pada kenyataannya melakukan konstruksi atas diri sendiri mereka dengan cara menampilkan diri (</a:t>
            </a:r>
            <a:r>
              <a:rPr lang="id-ID" sz="2500" i="1" dirty="0"/>
              <a:t>self performance</a:t>
            </a:r>
            <a:r>
              <a:rPr lang="id-ID" sz="2500" dirty="0"/>
              <a:t>)</a:t>
            </a:r>
            <a:r>
              <a:rPr lang="en-US" sz="2500" dirty="0"/>
              <a:t> </a:t>
            </a:r>
            <a:r>
              <a:rPr lang="id-ID" sz="2500" dirty="0"/>
              <a:t>(Erving Goffman )</a:t>
            </a:r>
            <a:r>
              <a:rPr lang="en-US" sz="2500" dirty="0"/>
              <a:t>.</a:t>
            </a:r>
            <a:endParaRPr lang="id-ID" sz="2500" dirty="0"/>
          </a:p>
          <a:p>
            <a:r>
              <a:rPr lang="id-ID" sz="2500" dirty="0"/>
              <a:t>Di internet pada dasarnya komunikasi dan/atau interaksi yang terjadi memakai medium teks, secara langsung hal ini akan memengaruhi bagaimana seseorang mengomunikasikan identitas dirinya di kehidupan virtual (</a:t>
            </a:r>
            <a:r>
              <a:rPr lang="id-ID" sz="2500" i="1" dirty="0"/>
              <a:t>virtual  life</a:t>
            </a:r>
            <a:r>
              <a:rPr lang="id-ID" sz="2500" dirty="0"/>
              <a:t>) dan setiap teks menjadi semacam perwakilan dari setiap ikon diri dalam penampilan diri.</a:t>
            </a:r>
          </a:p>
          <a:p>
            <a:endParaRPr lang="id-ID" sz="2500" dirty="0"/>
          </a:p>
        </p:txBody>
      </p:sp>
    </p:spTree>
    <p:extLst>
      <p:ext uri="{BB962C8B-B14F-4D97-AF65-F5344CB8AC3E}">
        <p14:creationId xmlns:p14="http://schemas.microsoft.com/office/powerpoint/2010/main" val="2282648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bwMode="auto">
          <a:xfrm>
            <a:off x="1112518" y="721415"/>
            <a:ext cx="9966964" cy="1143000"/>
          </a:xfrm>
          <a:noFill/>
          <a:ln>
            <a:miter lim="800000"/>
            <a:headEnd/>
            <a:tailEnd/>
          </a:ln>
        </p:spPr>
        <p:txBody>
          <a:bodyPr vert="horz" wrap="square" lIns="91440" tIns="45720" rIns="91440" bIns="45720" numCol="1" rtlCol="0" anchor="t" anchorCtr="0" compatLnSpc="1">
            <a:prstTxWarp prst="textNoShape">
              <a:avLst/>
            </a:prstTxWarp>
            <a:noAutofit/>
          </a:bodyPr>
          <a:lstStyle/>
          <a:p>
            <a:r>
              <a:rPr lang="id-ID" sz="4000" b="1" dirty="0">
                <a:solidFill>
                  <a:srgbClr val="002060"/>
                </a:solidFill>
                <a:latin typeface="Arial Rounded MT Bold" panose="020F0704030504030204" pitchFamily="34" charset="0"/>
              </a:rPr>
              <a:t>Representasi Identitas di Media Siber</a:t>
            </a:r>
          </a:p>
        </p:txBody>
      </p:sp>
      <p:sp>
        <p:nvSpPr>
          <p:cNvPr id="15363" name="Content Placeholder 2"/>
          <p:cNvSpPr>
            <a:spLocks noGrp="1"/>
          </p:cNvSpPr>
          <p:nvPr>
            <p:ph idx="1"/>
          </p:nvPr>
        </p:nvSpPr>
        <p:spPr bwMode="auto">
          <a:xfrm>
            <a:off x="1112518" y="1785927"/>
            <a:ext cx="9701691" cy="3993307"/>
          </a:xfrm>
          <a:noFill/>
          <a:ln>
            <a:miter lim="800000"/>
            <a:headEnd/>
            <a:tailEnd/>
          </a:ln>
        </p:spPr>
        <p:txBody>
          <a:bodyPr vert="horz" wrap="square" lIns="91440" tIns="45720" rIns="91440" bIns="45720" numCol="1" rtlCol="0" anchor="t" anchorCtr="0" compatLnSpc="1">
            <a:prstTxWarp prst="textNoShape">
              <a:avLst/>
            </a:prstTxWarp>
            <a:normAutofit/>
          </a:bodyPr>
          <a:lstStyle/>
          <a:p>
            <a:pPr lvl="0">
              <a:buNone/>
            </a:pPr>
            <a:r>
              <a:rPr lang="id-ID" dirty="0"/>
              <a:t>	Terdapat 2 Kondisi yang bisa menggambarkan bagaimana keberadaan individu dan konsekuensinya dalam interaksi di internet, yaitu:</a:t>
            </a:r>
          </a:p>
          <a:p>
            <a:pPr lvl="0">
              <a:buNone/>
            </a:pPr>
            <a:r>
              <a:rPr lang="id-ID" dirty="0"/>
              <a:t>1. Untuk melakukan koneksitas di </a:t>
            </a:r>
            <a:r>
              <a:rPr lang="id-ID" i="1" dirty="0"/>
              <a:t>cyberspace</a:t>
            </a:r>
            <a:r>
              <a:rPr lang="id-ID" dirty="0"/>
              <a:t> setiap orang harus melakukan </a:t>
            </a:r>
            <a:r>
              <a:rPr lang="id-ID" i="1" dirty="0"/>
              <a:t>logging in </a:t>
            </a:r>
            <a:r>
              <a:rPr lang="id-ID" dirty="0"/>
              <a:t>atau melakukan prosedur tertentu-seperti menulis </a:t>
            </a:r>
            <a:r>
              <a:rPr lang="id-ID" i="1" dirty="0"/>
              <a:t>username</a:t>
            </a:r>
            <a:r>
              <a:rPr lang="id-ID" dirty="0"/>
              <a:t> dan </a:t>
            </a:r>
            <a:r>
              <a:rPr lang="id-ID" i="1" dirty="0"/>
              <a:t>password</a:t>
            </a:r>
            <a:r>
              <a:rPr lang="id-ID" dirty="0"/>
              <a:t>-untuk membuka akses ke e-mail, situs jaringan sosial, atau laman web lainnya. </a:t>
            </a:r>
            <a:br>
              <a:rPr lang="id-ID" dirty="0"/>
            </a:br>
            <a:endParaRPr lang="id-ID"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56372" y="4915947"/>
            <a:ext cx="3069465" cy="1726574"/>
          </a:xfrm>
          <a:prstGeom prst="rect">
            <a:avLst/>
          </a:prstGeom>
        </p:spPr>
      </p:pic>
    </p:spTree>
    <p:extLst>
      <p:ext uri="{BB962C8B-B14F-4D97-AF65-F5344CB8AC3E}">
        <p14:creationId xmlns:p14="http://schemas.microsoft.com/office/powerpoint/2010/main" val="288132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93119" y="3489548"/>
            <a:ext cx="4194081" cy="3135075"/>
          </a:xfrm>
          <a:prstGeom prst="rect">
            <a:avLst/>
          </a:prstGeom>
        </p:spPr>
      </p:pic>
      <p:sp>
        <p:nvSpPr>
          <p:cNvPr id="15362" name="Title 1"/>
          <p:cNvSpPr>
            <a:spLocks noGrp="1"/>
          </p:cNvSpPr>
          <p:nvPr>
            <p:ph type="title"/>
          </p:nvPr>
        </p:nvSpPr>
        <p:spPr bwMode="auto">
          <a:xfrm>
            <a:off x="1626938" y="785317"/>
            <a:ext cx="8938124" cy="1143000"/>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d-ID" sz="3600" b="1" dirty="0">
                <a:solidFill>
                  <a:srgbClr val="002060"/>
                </a:solidFill>
                <a:latin typeface="Arial Rounded MT Bold" panose="020F0704030504030204" pitchFamily="34" charset="0"/>
              </a:rPr>
              <a:t>Representasi Identitas di Media Siber</a:t>
            </a:r>
          </a:p>
        </p:txBody>
      </p:sp>
      <p:sp>
        <p:nvSpPr>
          <p:cNvPr id="15363" name="Content Placeholder 2"/>
          <p:cNvSpPr>
            <a:spLocks noGrp="1"/>
          </p:cNvSpPr>
          <p:nvPr>
            <p:ph idx="1"/>
          </p:nvPr>
        </p:nvSpPr>
        <p:spPr bwMode="auto">
          <a:xfrm>
            <a:off x="1952596" y="1785927"/>
            <a:ext cx="8229600" cy="3993307"/>
          </a:xfrm>
          <a:noFill/>
          <a:ln>
            <a:miter lim="800000"/>
            <a:headEnd/>
            <a:tailEnd/>
          </a:ln>
        </p:spPr>
        <p:txBody>
          <a:bodyPr vert="horz" wrap="square" lIns="91440" tIns="45720" rIns="91440" bIns="45720" numCol="1" rtlCol="0" anchor="t" anchorCtr="0" compatLnSpc="1">
            <a:prstTxWarp prst="textNoShape">
              <a:avLst/>
            </a:prstTxWarp>
            <a:normAutofit/>
          </a:bodyPr>
          <a:lstStyle/>
          <a:p>
            <a:pPr lvl="0">
              <a:buNone/>
            </a:pPr>
            <a:r>
              <a:rPr lang="id-ID" dirty="0"/>
              <a:t>2. Memasuki dunia virtual kadang kala juga melibatkan keterbukaan dalam identitas diri sekaligus juga mengerahkan bagaimana individu itu mengidentifikasikan atau mengkonstruk dirinya di dunia virtual.</a:t>
            </a:r>
          </a:p>
        </p:txBody>
      </p:sp>
    </p:spTree>
    <p:extLst>
      <p:ext uri="{BB962C8B-B14F-4D97-AF65-F5344CB8AC3E}">
        <p14:creationId xmlns:p14="http://schemas.microsoft.com/office/powerpoint/2010/main" val="3044425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print">
            <a:extLst>
              <a:ext uri="{28A0092B-C50C-407E-A947-70E740481C1C}">
                <a14:useLocalDpi xmlns:a14="http://schemas.microsoft.com/office/drawing/2010/main" val="0"/>
              </a:ext>
            </a:extLst>
          </a:blip>
          <a:srcRect b="11737"/>
          <a:stretch/>
        </p:blipFill>
        <p:spPr>
          <a:xfrm>
            <a:off x="7674950" y="3728899"/>
            <a:ext cx="4387830" cy="3020805"/>
          </a:xfrm>
          <a:prstGeom prst="rect">
            <a:avLst/>
          </a:prstGeom>
        </p:spPr>
      </p:pic>
      <p:sp>
        <p:nvSpPr>
          <p:cNvPr id="15362" name="Title 1"/>
          <p:cNvSpPr>
            <a:spLocks noGrp="1"/>
          </p:cNvSpPr>
          <p:nvPr>
            <p:ph type="title"/>
          </p:nvPr>
        </p:nvSpPr>
        <p:spPr bwMode="auto">
          <a:xfrm>
            <a:off x="1287783" y="642927"/>
            <a:ext cx="9559226" cy="1143000"/>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d-ID" sz="4000" b="1" dirty="0">
                <a:solidFill>
                  <a:srgbClr val="002060"/>
                </a:solidFill>
                <a:latin typeface="Arial Rounded MT Bold" panose="020F0704030504030204" pitchFamily="34" charset="0"/>
              </a:rPr>
              <a:t>Representasi Identitas di Media Siber</a:t>
            </a:r>
          </a:p>
        </p:txBody>
      </p:sp>
      <p:sp>
        <p:nvSpPr>
          <p:cNvPr id="15363" name="Content Placeholder 2"/>
          <p:cNvSpPr>
            <a:spLocks noGrp="1"/>
          </p:cNvSpPr>
          <p:nvPr>
            <p:ph idx="1"/>
          </p:nvPr>
        </p:nvSpPr>
        <p:spPr bwMode="auto">
          <a:xfrm>
            <a:off x="986437" y="1699662"/>
            <a:ext cx="8229600" cy="3993307"/>
          </a:xfrm>
          <a:noFill/>
          <a:ln>
            <a:miter lim="800000"/>
            <a:headEnd/>
            <a:tailEnd/>
          </a:ln>
        </p:spPr>
        <p:txBody>
          <a:bodyPr vert="horz" wrap="square" lIns="91440" tIns="45720" rIns="91440" bIns="45720" numCol="1" rtlCol="0" anchor="t" anchorCtr="0" compatLnSpc="1">
            <a:prstTxWarp prst="textNoShape">
              <a:avLst/>
            </a:prstTxWarp>
            <a:normAutofit lnSpcReduction="10000"/>
          </a:bodyPr>
          <a:lstStyle/>
          <a:p>
            <a:pPr lvl="0">
              <a:buNone/>
            </a:pPr>
            <a:r>
              <a:rPr lang="id-ID" dirty="0"/>
              <a:t> Tiga tipe identitas dalam berinteraksi di internet:</a:t>
            </a:r>
          </a:p>
          <a:p>
            <a:pPr marL="514350" indent="-514350">
              <a:buAutoNum type="arabicPeriod"/>
            </a:pPr>
            <a:r>
              <a:rPr lang="id-ID" b="1" i="1" dirty="0">
                <a:solidFill>
                  <a:srgbClr val="C00000"/>
                </a:solidFill>
              </a:rPr>
              <a:t>real-life identity</a:t>
            </a:r>
            <a:r>
              <a:rPr lang="id-ID" b="1" dirty="0">
                <a:solidFill>
                  <a:srgbClr val="C00000"/>
                </a:solidFill>
              </a:rPr>
              <a:t>, </a:t>
            </a:r>
            <a:r>
              <a:rPr lang="id-ID" dirty="0"/>
              <a:t>menunjukan siapa sebenarnya individu itu</a:t>
            </a:r>
          </a:p>
          <a:p>
            <a:pPr marL="514350" indent="-514350">
              <a:buAutoNum type="arabicPeriod"/>
            </a:pPr>
            <a:r>
              <a:rPr lang="id-ID" b="1" i="1" dirty="0">
                <a:solidFill>
                  <a:srgbClr val="C00000"/>
                </a:solidFill>
              </a:rPr>
              <a:t>pseudonymity, </a:t>
            </a:r>
            <a:r>
              <a:rPr lang="id-ID" dirty="0"/>
              <a:t>identitas asli mulai kabur dan bahkan menjadi palsu, meski dalam beberapa hal ada representasi yang bisa menunjukan identitas asli seseorang.</a:t>
            </a:r>
          </a:p>
          <a:p>
            <a:pPr marL="514350" indent="-514350">
              <a:buAutoNum type="arabicPeriod"/>
            </a:pPr>
            <a:r>
              <a:rPr lang="id-ID" b="1" i="1" dirty="0">
                <a:solidFill>
                  <a:srgbClr val="C00000"/>
                </a:solidFill>
              </a:rPr>
              <a:t>anonymity</a:t>
            </a:r>
            <a:r>
              <a:rPr lang="id-ID" i="1" dirty="0"/>
              <a:t> </a:t>
            </a:r>
            <a:r>
              <a:rPr lang="id-ID" dirty="0"/>
              <a:t>atau anonim merupakan bentuk baru identitas yang benar-benar terpisah dan tidak bisa dirujuk kepada siapa identitas itu dimiliki.</a:t>
            </a:r>
          </a:p>
        </p:txBody>
      </p:sp>
    </p:spTree>
    <p:extLst>
      <p:ext uri="{BB962C8B-B14F-4D97-AF65-F5344CB8AC3E}">
        <p14:creationId xmlns:p14="http://schemas.microsoft.com/office/powerpoint/2010/main" val="2394181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group of people using devices&#10;&#10;AI-generated content may be incorrect.">
            <a:extLst>
              <a:ext uri="{FF2B5EF4-FFF2-40B4-BE49-F238E27FC236}">
                <a16:creationId xmlns:a16="http://schemas.microsoft.com/office/drawing/2014/main" id="{AA74EFF3-73BC-55FF-ED7C-C27054B84E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9758" y="3947097"/>
            <a:ext cx="5193102" cy="2910903"/>
          </a:xfrm>
          <a:prstGeom prst="rect">
            <a:avLst/>
          </a:prstGeom>
        </p:spPr>
      </p:pic>
      <p:sp>
        <p:nvSpPr>
          <p:cNvPr id="2" name="Title 1">
            <a:extLst>
              <a:ext uri="{FF2B5EF4-FFF2-40B4-BE49-F238E27FC236}">
                <a16:creationId xmlns:a16="http://schemas.microsoft.com/office/drawing/2014/main" id="{DF3E85D6-DF25-2995-312A-77D33D0D9B36}"/>
              </a:ext>
            </a:extLst>
          </p:cNvPr>
          <p:cNvSpPr>
            <a:spLocks noGrp="1"/>
          </p:cNvSpPr>
          <p:nvPr>
            <p:ph type="title"/>
          </p:nvPr>
        </p:nvSpPr>
        <p:spPr/>
        <p:txBody>
          <a:bodyPr/>
          <a:lstStyle/>
          <a:p>
            <a:r>
              <a:rPr lang="en-US" dirty="0" err="1">
                <a:solidFill>
                  <a:srgbClr val="0070C0"/>
                </a:solidFill>
                <a:latin typeface="Arial Rounded MT Bold" panose="020F0704030504030204" pitchFamily="34" charset="0"/>
              </a:rPr>
              <a:t>Budaya</a:t>
            </a:r>
            <a:r>
              <a:rPr lang="en-US" dirty="0">
                <a:solidFill>
                  <a:srgbClr val="0070C0"/>
                </a:solidFill>
                <a:latin typeface="Arial Rounded MT Bold" panose="020F0704030504030204" pitchFamily="34" charset="0"/>
              </a:rPr>
              <a:t> Digital</a:t>
            </a:r>
            <a:endParaRPr lang="en-ID" dirty="0">
              <a:solidFill>
                <a:srgbClr val="0070C0"/>
              </a:solidFill>
              <a:latin typeface="Arial Rounded MT Bold" panose="020F0704030504030204" pitchFamily="34" charset="0"/>
            </a:endParaRPr>
          </a:p>
        </p:txBody>
      </p:sp>
      <p:sp>
        <p:nvSpPr>
          <p:cNvPr id="3" name="Content Placeholder 2">
            <a:extLst>
              <a:ext uri="{FF2B5EF4-FFF2-40B4-BE49-F238E27FC236}">
                <a16:creationId xmlns:a16="http://schemas.microsoft.com/office/drawing/2014/main" id="{47B3B50C-F944-5DC9-1754-6E1B55CEB9BB}"/>
              </a:ext>
            </a:extLst>
          </p:cNvPr>
          <p:cNvSpPr>
            <a:spLocks noGrp="1"/>
          </p:cNvSpPr>
          <p:nvPr>
            <p:ph idx="1"/>
          </p:nvPr>
        </p:nvSpPr>
        <p:spPr/>
        <p:txBody>
          <a:bodyPr/>
          <a:lstStyle/>
          <a:p>
            <a:r>
              <a:rPr lang="en-US" dirty="0" err="1"/>
              <a:t>Pengaruh</a:t>
            </a:r>
            <a:r>
              <a:rPr lang="en-US" dirty="0"/>
              <a:t> media social </a:t>
            </a:r>
            <a:r>
              <a:rPr lang="en-US" dirty="0" err="1"/>
              <a:t>dalam</a:t>
            </a:r>
            <a:r>
              <a:rPr lang="en-US" dirty="0"/>
              <a:t> </a:t>
            </a:r>
            <a:r>
              <a:rPr lang="en-US" dirty="0" err="1"/>
              <a:t>budaya</a:t>
            </a:r>
            <a:r>
              <a:rPr lang="en-US" dirty="0"/>
              <a:t> digital</a:t>
            </a:r>
          </a:p>
          <a:p>
            <a:r>
              <a:rPr lang="en-US" dirty="0"/>
              <a:t>Peran </a:t>
            </a:r>
            <a:r>
              <a:rPr lang="en-US" dirty="0" err="1"/>
              <a:t>kreativitas</a:t>
            </a:r>
            <a:r>
              <a:rPr lang="en-US" dirty="0"/>
              <a:t> dan </a:t>
            </a:r>
            <a:r>
              <a:rPr lang="en-US" dirty="0" err="1"/>
              <a:t>produksi</a:t>
            </a:r>
            <a:r>
              <a:rPr lang="en-US" dirty="0"/>
              <a:t> </a:t>
            </a:r>
            <a:r>
              <a:rPr lang="en-US" dirty="0" err="1"/>
              <a:t>konten</a:t>
            </a:r>
            <a:r>
              <a:rPr lang="en-US" dirty="0"/>
              <a:t> </a:t>
            </a:r>
            <a:r>
              <a:rPr lang="en-US" dirty="0" err="1"/>
              <a:t>dalam</a:t>
            </a:r>
            <a:r>
              <a:rPr lang="en-US" dirty="0"/>
              <a:t> </a:t>
            </a:r>
            <a:r>
              <a:rPr lang="en-US" dirty="0" err="1"/>
              <a:t>budaya</a:t>
            </a:r>
            <a:r>
              <a:rPr lang="en-US" dirty="0"/>
              <a:t> digital</a:t>
            </a:r>
          </a:p>
          <a:p>
            <a:r>
              <a:rPr lang="en-US" dirty="0" err="1"/>
              <a:t>Penyebaran</a:t>
            </a:r>
            <a:r>
              <a:rPr lang="en-US" dirty="0"/>
              <a:t> dan </a:t>
            </a:r>
            <a:r>
              <a:rPr lang="en-US" dirty="0" err="1"/>
              <a:t>konsumsi</a:t>
            </a:r>
            <a:r>
              <a:rPr lang="en-US" dirty="0"/>
              <a:t> </a:t>
            </a:r>
            <a:r>
              <a:rPr lang="en-US" dirty="0" err="1"/>
              <a:t>budaya</a:t>
            </a:r>
            <a:r>
              <a:rPr lang="en-US" dirty="0"/>
              <a:t> </a:t>
            </a:r>
            <a:r>
              <a:rPr lang="en-US" dirty="0" err="1"/>
              <a:t>dalam</a:t>
            </a:r>
            <a:r>
              <a:rPr lang="en-US" dirty="0"/>
              <a:t> Era digital</a:t>
            </a:r>
          </a:p>
          <a:p>
            <a:r>
              <a:rPr lang="en-US" dirty="0" err="1"/>
              <a:t>Tantangan</a:t>
            </a:r>
            <a:r>
              <a:rPr lang="en-US" dirty="0"/>
              <a:t> </a:t>
            </a:r>
            <a:r>
              <a:rPr lang="en-US" dirty="0" err="1"/>
              <a:t>etika</a:t>
            </a:r>
            <a:r>
              <a:rPr lang="en-US" dirty="0"/>
              <a:t> dan </a:t>
            </a:r>
            <a:r>
              <a:rPr lang="en-US" dirty="0" err="1"/>
              <a:t>Privasi</a:t>
            </a:r>
            <a:r>
              <a:rPr lang="en-US" dirty="0"/>
              <a:t> </a:t>
            </a:r>
            <a:r>
              <a:rPr lang="en-US" dirty="0" err="1"/>
              <a:t>dalam</a:t>
            </a:r>
            <a:r>
              <a:rPr lang="en-US" dirty="0"/>
              <a:t> </a:t>
            </a:r>
            <a:r>
              <a:rPr lang="en-US" dirty="0" err="1"/>
              <a:t>budaya</a:t>
            </a:r>
            <a:r>
              <a:rPr lang="en-US" dirty="0"/>
              <a:t> digital</a:t>
            </a:r>
          </a:p>
          <a:p>
            <a:r>
              <a:rPr lang="en-US" dirty="0" err="1"/>
              <a:t>Transformasi</a:t>
            </a:r>
            <a:r>
              <a:rPr lang="en-US" dirty="0"/>
              <a:t> Nilai dan Norma </a:t>
            </a:r>
            <a:r>
              <a:rPr lang="en-US" dirty="0" err="1"/>
              <a:t>dalam</a:t>
            </a:r>
            <a:r>
              <a:rPr lang="en-US" dirty="0"/>
              <a:t> </a:t>
            </a:r>
            <a:r>
              <a:rPr lang="en-US" dirty="0" err="1"/>
              <a:t>budaya</a:t>
            </a:r>
            <a:r>
              <a:rPr lang="en-US" dirty="0"/>
              <a:t> digital</a:t>
            </a:r>
          </a:p>
          <a:p>
            <a:pPr marL="0" indent="0">
              <a:buNone/>
            </a:pPr>
            <a:endParaRPr lang="en-ID" dirty="0"/>
          </a:p>
        </p:txBody>
      </p:sp>
    </p:spTree>
    <p:extLst>
      <p:ext uri="{BB962C8B-B14F-4D97-AF65-F5344CB8AC3E}">
        <p14:creationId xmlns:p14="http://schemas.microsoft.com/office/powerpoint/2010/main" val="3220069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27734" y="4063407"/>
            <a:ext cx="3455831" cy="2591873"/>
          </a:xfrm>
          <a:prstGeom prst="rect">
            <a:avLst/>
          </a:prstGeom>
        </p:spPr>
      </p:pic>
      <p:sp>
        <p:nvSpPr>
          <p:cNvPr id="15362" name="Title 1"/>
          <p:cNvSpPr>
            <a:spLocks noGrp="1"/>
          </p:cNvSpPr>
          <p:nvPr>
            <p:ph type="title"/>
          </p:nvPr>
        </p:nvSpPr>
        <p:spPr bwMode="auto">
          <a:xfrm>
            <a:off x="770777" y="507266"/>
            <a:ext cx="13172535" cy="1143000"/>
          </a:xfrm>
          <a:noFill/>
          <a:ln>
            <a:miter lim="800000"/>
            <a:headEnd/>
            <a:tailEnd/>
          </a:ln>
        </p:spPr>
        <p:txBody>
          <a:bodyPr vert="horz" wrap="square" lIns="91440" tIns="45720" rIns="91440" bIns="45720" numCol="1" rtlCol="0" anchor="t" anchorCtr="0" compatLnSpc="1">
            <a:prstTxWarp prst="textNoShape">
              <a:avLst/>
            </a:prstTxWarp>
            <a:noAutofit/>
          </a:bodyPr>
          <a:lstStyle/>
          <a:p>
            <a:r>
              <a:rPr lang="id-ID" sz="3600" b="1" dirty="0">
                <a:solidFill>
                  <a:srgbClr val="C00000"/>
                </a:solidFill>
                <a:latin typeface="Arial Rounded MT Bold" panose="020F0704030504030204" pitchFamily="34" charset="0"/>
              </a:rPr>
              <a:t>KOMUNITAS VIRTUAL (</a:t>
            </a:r>
            <a:r>
              <a:rPr lang="id-ID" sz="3600" b="1" i="1" dirty="0">
                <a:solidFill>
                  <a:srgbClr val="C00000"/>
                </a:solidFill>
                <a:latin typeface="Arial Rounded MT Bold" panose="020F0704030504030204" pitchFamily="34" charset="0"/>
              </a:rPr>
              <a:t>VIRTUAL COMMUNITY</a:t>
            </a:r>
            <a:r>
              <a:rPr lang="id-ID" sz="3600" b="1" dirty="0">
                <a:solidFill>
                  <a:srgbClr val="C00000"/>
                </a:solidFill>
                <a:latin typeface="Arial Rounded MT Bold" panose="020F0704030504030204" pitchFamily="34" charset="0"/>
              </a:rPr>
              <a:t>)</a:t>
            </a:r>
          </a:p>
        </p:txBody>
      </p:sp>
      <p:sp>
        <p:nvSpPr>
          <p:cNvPr id="15363" name="Content Placeholder 2"/>
          <p:cNvSpPr>
            <a:spLocks noGrp="1"/>
          </p:cNvSpPr>
          <p:nvPr>
            <p:ph idx="1"/>
          </p:nvPr>
        </p:nvSpPr>
        <p:spPr bwMode="auto">
          <a:xfrm>
            <a:off x="770777" y="1650266"/>
            <a:ext cx="9097842" cy="3993307"/>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d-ID" dirty="0"/>
              <a:t>Definisi yang disampaikan oleh Howard Rheingold (1993: 5) sebagaimana berikut:</a:t>
            </a:r>
          </a:p>
          <a:p>
            <a:pPr>
              <a:buNone/>
            </a:pPr>
            <a:r>
              <a:rPr lang="id-ID" dirty="0"/>
              <a:t>	</a:t>
            </a:r>
            <a:r>
              <a:rPr lang="id-ID" i="1" dirty="0"/>
              <a:t>Virtual communities are social aggregations that emerge from the net when enough people carry on those public discussion long enough, with sufficient human feeling, to form webs of personal relationship in cyberspace</a:t>
            </a:r>
          </a:p>
        </p:txBody>
      </p:sp>
    </p:spTree>
    <p:extLst>
      <p:ext uri="{BB962C8B-B14F-4D97-AF65-F5344CB8AC3E}">
        <p14:creationId xmlns:p14="http://schemas.microsoft.com/office/powerpoint/2010/main" val="18069942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cstate="print">
            <a:extLst>
              <a:ext uri="{28A0092B-C50C-407E-A947-70E740481C1C}">
                <a14:useLocalDpi xmlns:a14="http://schemas.microsoft.com/office/drawing/2010/main" val="0"/>
              </a:ext>
            </a:extLst>
          </a:blip>
          <a:srcRect b="14212"/>
          <a:stretch/>
        </p:blipFill>
        <p:spPr>
          <a:xfrm>
            <a:off x="8109397" y="3782580"/>
            <a:ext cx="4082603" cy="2903474"/>
          </a:xfrm>
          <a:prstGeom prst="rect">
            <a:avLst/>
          </a:prstGeom>
        </p:spPr>
      </p:pic>
      <p:sp>
        <p:nvSpPr>
          <p:cNvPr id="15363" name="Content Placeholder 2"/>
          <p:cNvSpPr>
            <a:spLocks noGrp="1"/>
          </p:cNvSpPr>
          <p:nvPr>
            <p:ph idx="1"/>
          </p:nvPr>
        </p:nvSpPr>
        <p:spPr bwMode="auto">
          <a:xfrm>
            <a:off x="1340119" y="1785926"/>
            <a:ext cx="9002951" cy="3993307"/>
          </a:xfrm>
          <a:noFill/>
          <a:ln>
            <a:miter lim="800000"/>
            <a:headEnd/>
            <a:tailEnd/>
          </a:ln>
        </p:spPr>
        <p:txBody>
          <a:bodyPr vert="horz" wrap="square" lIns="91440" tIns="45720" rIns="91440" bIns="45720" numCol="1" rtlCol="0" anchor="t" anchorCtr="0" compatLnSpc="1">
            <a:prstTxWarp prst="textNoShape">
              <a:avLst/>
            </a:prstTxWarp>
            <a:normAutofit/>
          </a:bodyPr>
          <a:lstStyle/>
          <a:p>
            <a:r>
              <a:rPr lang="id-ID" dirty="0"/>
              <a:t>Pola jejaring (</a:t>
            </a:r>
            <a:r>
              <a:rPr lang="id-ID" i="1" dirty="0"/>
              <a:t>network</a:t>
            </a:r>
            <a:r>
              <a:rPr lang="id-ID" dirty="0"/>
              <a:t>) yang ada di media siber secara langsung maupun tidak akan menghubungkan para pengguna di berbagai tempat. Interaksi yang terjadi di antara pengguna ini pada akhirnya memungkinkan terbentuknya suatu jaringan atau komunitas siber.</a:t>
            </a:r>
          </a:p>
          <a:p>
            <a:r>
              <a:rPr lang="id-ID" dirty="0"/>
              <a:t>Tim Jordan (1999: 100) mendefinisikan sebagai ruang siber tempat dimana sejumlah pengguna bertemu dalam ruang informasi yang sama.</a:t>
            </a:r>
            <a:endParaRPr lang="id-ID" i="1" dirty="0"/>
          </a:p>
        </p:txBody>
      </p:sp>
      <p:sp>
        <p:nvSpPr>
          <p:cNvPr id="2" name="Title 1">
            <a:extLst>
              <a:ext uri="{FF2B5EF4-FFF2-40B4-BE49-F238E27FC236}">
                <a16:creationId xmlns:a16="http://schemas.microsoft.com/office/drawing/2014/main" id="{38AA7E79-8A97-22A9-2D92-9CE3CF54F4BF}"/>
              </a:ext>
            </a:extLst>
          </p:cNvPr>
          <p:cNvSpPr txBox="1">
            <a:spLocks/>
          </p:cNvSpPr>
          <p:nvPr/>
        </p:nvSpPr>
        <p:spPr bwMode="auto">
          <a:xfrm>
            <a:off x="697399" y="642926"/>
            <a:ext cx="13172535" cy="1143000"/>
          </a:xfrm>
          <a:prstGeom prst="rect">
            <a:avLst/>
          </a:prstGeom>
          <a:noFill/>
          <a:ln>
            <a:miter lim="800000"/>
            <a:headEnd/>
            <a:tailEnd/>
          </a:ln>
        </p:spPr>
        <p:txBody>
          <a:bodyPr vert="horz" wrap="square" lIns="91440" tIns="45720" rIns="91440" bIns="45720" numCol="1" rtlCol="0" anchor="t" anchorCtr="0" compatLnSpc="1">
            <a:prstTxWarp prst="textNoShape">
              <a:avLst/>
            </a:prstTxWarp>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id-ID" sz="3600" b="1" dirty="0">
                <a:solidFill>
                  <a:srgbClr val="C00000"/>
                </a:solidFill>
                <a:latin typeface="Arial Rounded MT Bold" panose="020F0704030504030204" pitchFamily="34" charset="0"/>
              </a:rPr>
              <a:t>KOMUNITAS VIRTUAL (</a:t>
            </a:r>
            <a:r>
              <a:rPr lang="id-ID" sz="3600" b="1" i="1" dirty="0">
                <a:solidFill>
                  <a:srgbClr val="C00000"/>
                </a:solidFill>
                <a:latin typeface="Arial Rounded MT Bold" panose="020F0704030504030204" pitchFamily="34" charset="0"/>
              </a:rPr>
              <a:t>VIRTUAL COMMUNITY</a:t>
            </a:r>
            <a:r>
              <a:rPr lang="en-US" sz="3600" b="1" i="1" dirty="0">
                <a:solidFill>
                  <a:srgbClr val="C00000"/>
                </a:solidFill>
                <a:latin typeface="Arial Rounded MT Bold" panose="020F0704030504030204" pitchFamily="34" charset="0"/>
              </a:rPr>
              <a:t> </a:t>
            </a:r>
            <a:r>
              <a:rPr lang="id-ID" sz="3600" b="1" dirty="0">
                <a:solidFill>
                  <a:srgbClr val="C00000"/>
                </a:solidFill>
                <a:latin typeface="Arial Rounded MT Bold" panose="020F0704030504030204" pitchFamily="34" charset="0"/>
              </a:rPr>
              <a:t>)</a:t>
            </a:r>
          </a:p>
        </p:txBody>
      </p:sp>
    </p:spTree>
    <p:extLst>
      <p:ext uri="{BB962C8B-B14F-4D97-AF65-F5344CB8AC3E}">
        <p14:creationId xmlns:p14="http://schemas.microsoft.com/office/powerpoint/2010/main" val="18400941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658</Words>
  <Application>Microsoft Office PowerPoint</Application>
  <PresentationFormat>Widescreen</PresentationFormat>
  <Paragraphs>45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Arial Rounded MT Bold</vt:lpstr>
      <vt:lpstr>Calibri</vt:lpstr>
      <vt:lpstr>Calibri Light</vt:lpstr>
      <vt:lpstr>Office Theme</vt:lpstr>
      <vt:lpstr>Budaya Digital &amp; Komunitas Virtual</vt:lpstr>
      <vt:lpstr>Definisi Budaya Siber/digital</vt:lpstr>
      <vt:lpstr>Representasi Identitas di Media Siber</vt:lpstr>
      <vt:lpstr>Representasi Identitas di Media Siber</vt:lpstr>
      <vt:lpstr>Representasi Identitas di Media Siber</vt:lpstr>
      <vt:lpstr>Representasi Identitas di Media Siber</vt:lpstr>
      <vt:lpstr>Budaya Digital</vt:lpstr>
      <vt:lpstr>KOMUNITAS VIRTUAL (VIRTUAL COMMUNITY)</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“Budaya Di Media Siber”</dc:title>
  <dc:creator>Asus</dc:creator>
  <cp:lastModifiedBy>Woro Kencana</cp:lastModifiedBy>
  <cp:revision>20</cp:revision>
  <dcterms:created xsi:type="dcterms:W3CDTF">2021-04-20T21:38:07Z</dcterms:created>
  <dcterms:modified xsi:type="dcterms:W3CDTF">2025-10-14T09:26:57Z</dcterms:modified>
</cp:coreProperties>
</file>